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56" r:id="rId2"/>
    <p:sldId id="389" r:id="rId3"/>
    <p:sldId id="370" r:id="rId4"/>
    <p:sldId id="361" r:id="rId5"/>
    <p:sldId id="386" r:id="rId6"/>
    <p:sldId id="377" r:id="rId7"/>
    <p:sldId id="366" r:id="rId8"/>
    <p:sldId id="388" r:id="rId9"/>
    <p:sldId id="379" r:id="rId10"/>
    <p:sldId id="380" r:id="rId11"/>
    <p:sldId id="381" r:id="rId12"/>
    <p:sldId id="382" r:id="rId13"/>
    <p:sldId id="371" r:id="rId14"/>
    <p:sldId id="387" r:id="rId15"/>
    <p:sldId id="378" r:id="rId16"/>
    <p:sldId id="367" r:id="rId17"/>
    <p:sldId id="384" r:id="rId18"/>
    <p:sldId id="383" r:id="rId19"/>
    <p:sldId id="373" r:id="rId20"/>
    <p:sldId id="369" r:id="rId21"/>
    <p:sldId id="385" r:id="rId22"/>
    <p:sldId id="368" r:id="rId23"/>
  </p:sldIdLst>
  <p:sldSz cx="12192000" cy="6858000"/>
  <p:notesSz cx="6858000" cy="9144000"/>
  <p:embeddedFontLst>
    <p:embeddedFont>
      <p:font typeface="Rage Italic" panose="03070502040507070304" pitchFamily="66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연성" panose="020B0600000101010101" pitchFamily="50" charset="-127"/>
      <p:regular r:id="rId28"/>
    </p:embeddedFont>
    <p:embeddedFont>
      <p:font typeface="배달의민족 주아" panose="02020603020101020101" pitchFamily="18" charset="-127"/>
      <p:regular r:id="rId29"/>
    </p:embeddedFont>
    <p:embeddedFont>
      <p:font typeface="빙그레체" panose="02030803000000000000" pitchFamily="18" charset="-127"/>
      <p:bold r:id="rId30"/>
    </p:embeddedFont>
    <p:embeddedFont>
      <p:font typeface="서울남산 장체B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10A"/>
    <a:srgbClr val="553F1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6" autoAdjust="0"/>
    <p:restoredTop sz="94247" autoAdjust="0"/>
  </p:normalViewPr>
  <p:slideViewPr>
    <p:cSldViewPr snapToGrid="0">
      <p:cViewPr varScale="1">
        <p:scale>
          <a:sx n="104" d="100"/>
          <a:sy n="104" d="100"/>
        </p:scale>
        <p:origin x="9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/>
              <a:t>전세계 캐릭터 라이선스 시장 규모</a:t>
            </a:r>
            <a:r>
              <a:rPr lang="en-US"/>
              <a:t>(</a:t>
            </a:r>
            <a:r>
              <a:rPr lang="ko-KR"/>
              <a:t>백만 달러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3400098425196856E-2"/>
          <c:y val="2.0783053602825497E-2"/>
          <c:w val="0.92872514763779523"/>
          <c:h val="0.84393616944753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 규모(백만 달러)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85981</c:v>
                </c:pt>
                <c:pt idx="1">
                  <c:v>96326</c:v>
                </c:pt>
                <c:pt idx="2">
                  <c:v>111775</c:v>
                </c:pt>
                <c:pt idx="3">
                  <c:v>115083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5-48F9-94CF-1B3FF2C1AA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338506112"/>
        <c:axId val="338506440"/>
      </c:barChart>
      <c:catAx>
        <c:axId val="338506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506440"/>
        <c:crosses val="autoZero"/>
        <c:auto val="1"/>
        <c:lblAlgn val="ctr"/>
        <c:lblOffset val="100"/>
        <c:noMultiLvlLbl val="0"/>
      </c:catAx>
      <c:valAx>
        <c:axId val="338506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13F9-597C-4B7B-8485-4CCC9A0B0B8A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B6AA8-97CE-455C-A9B5-1E9D7D1AE4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5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CFD45-5EE4-494C-A08B-3587A7B30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6CEC15-3D33-4024-95B6-5E479612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B4F70-B63F-4D15-917B-0CD9514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6AFBE-600D-467C-B867-986F2E84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175C-EDA1-42BC-B0BD-FBD2110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1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1BE2-2172-45CB-ACD2-EC24559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75A69-3FC4-4506-9C9D-AEF723B53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C4A8D-977E-4D66-8780-359251F5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4BE45-1B7E-4DB3-81F7-F0086EC6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718F3-6667-49CD-9510-31CCEFDA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D6AA0-D4A7-4CB0-87C4-2747D2051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9F30B-50C3-4059-B60D-7FCBAF64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509D6-B3DA-4AF5-83E0-36460AD7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11389-E66E-4CA4-922C-407EEFC9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BE3E2-3BA7-4ACF-9F26-DAF23039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6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29FC-504A-469E-B876-10D4BB9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C4E7E-D098-424A-BAD0-8C32531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0C0AE-C976-49B4-956A-AB140AA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6BDD7-6742-4C77-B244-BC9D2EE5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A4C9F-830F-4BDE-9799-C01B4ECF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2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3387-F204-4800-8DA7-37C8D5E9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A6151-7202-44DB-894A-01944E46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E72F2-7796-4DFB-AA77-5DF03D8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FD458-9C34-45EC-A36A-FFBDBBC0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C7604-E819-4D0A-B316-A1C9483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BA519-4A5B-4FD1-AB9B-371F021C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A9F-6D37-4FB2-B322-7DB66B252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98703-36C4-4762-A765-4837739C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292C4-5065-4F08-9CA5-7376504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5F5A1-8363-4AFB-A7EB-59C1CFD6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26011-B948-4E0D-BE59-19B6C70C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23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31A4A-00AD-4C47-80DC-8A488E1F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5929F-6F33-4F68-8E3F-A8A4AB3DC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821D4-0D66-4C44-827B-DB5E61E8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4DF87C-1361-4C6C-8318-A87181E3A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54C9C9-EDF6-46C0-877F-4BD7E1599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D6E56-0040-4BBA-8161-42CF030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CF896A-7524-4439-970B-80459B5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5ECB60-7A63-44FC-B184-B60E2E14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0C3CE-C7F4-43BD-A7EA-6F886535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D174C-AC89-4545-AB47-E8D159D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D5B522-ADCE-4C82-9D2A-AB08303B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5C9B-C3EC-4B66-85D5-054D9C80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6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E0D72B-34DA-4AF4-B3E7-616638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2645F-2641-4FF0-A83F-79F3878D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21A83-98DB-4D7B-A5E6-DD1C6B9F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7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AD453-1615-4A17-9342-5FCBC986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C7DDB-785D-4A6D-BAA2-C90904A2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3419C3-0122-4084-875E-1EB3FA501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CC6539-585B-4570-92D9-4737923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EE1B7-2284-4646-A3A6-AF5EEF6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4F1A-0E89-4B79-9444-300FEDFE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BEC77-899A-4CB3-B463-544D35B8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5B87B1-5371-49ED-9AFC-F1EB5CE6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124A8-E133-47AF-B5F5-A8EA1821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283A-C98B-483F-83CE-AB83F95E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36E81-837F-4107-ACD3-28F1E72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0E71F-5D03-4C31-8247-5687A8C1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4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747A5-8632-4CF3-8292-AF840779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635AF-EC89-446C-8FD0-3FC2841F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F2CF4-6BCC-419B-805A-6557CBA7C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E6956-BF6F-43E0-8DBC-4FA43976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71B78-28E7-4C67-99EE-B8AE5F42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2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7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7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jpeg"/><Relationship Id="rId4" Type="http://schemas.openxmlformats.org/officeDocument/2006/relationships/image" Target="../media/image8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BE6287D-FCD8-4AEE-A7D7-32D98C18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975" y="2720155"/>
            <a:ext cx="4158049" cy="1526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AC990-C124-4822-BCCC-F71641CB9F2D}"/>
              </a:ext>
            </a:extLst>
          </p:cNvPr>
          <p:cNvSpPr txBox="1"/>
          <p:nvPr/>
        </p:nvSpPr>
        <p:spPr>
          <a:xfrm>
            <a:off x="1139373" y="1888914"/>
            <a:ext cx="1014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연성" pitchFamily="50" charset="-127"/>
                <a:ea typeface="배달의민족 연성" pitchFamily="50" charset="-127"/>
              </a:rPr>
              <a:t>메이커 문화를 주도할 콤마</a:t>
            </a:r>
            <a:r>
              <a:rPr lang="en-US" altLang="ko-KR" sz="6600" dirty="0"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705801-8ECE-4BC6-8D69-20D4010A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5896" y="2854314"/>
            <a:ext cx="4956104" cy="4003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7D3BDD-2E09-4460-94E5-7F3325C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515" y="154429"/>
            <a:ext cx="1390650" cy="139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46200-46D0-400B-943D-F2D02DC19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0836" y="154429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62573-7545-46C4-B08F-9D8EF65CA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592496-827D-4E11-B935-E20C6251D26E}"/>
              </a:ext>
            </a:extLst>
          </p:cNvPr>
          <p:cNvSpPr txBox="1"/>
          <p:nvPr/>
        </p:nvSpPr>
        <p:spPr>
          <a:xfrm>
            <a:off x="5094861" y="3162504"/>
            <a:ext cx="200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“COMMA”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11B96-E216-4DDC-A7D1-423658E49402}"/>
              </a:ext>
            </a:extLst>
          </p:cNvPr>
          <p:cNvSpPr txBox="1"/>
          <p:nvPr/>
        </p:nvSpPr>
        <p:spPr>
          <a:xfrm>
            <a:off x="4213914" y="3697580"/>
            <a:ext cx="3764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해리포터 기숙사 배정 모자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인공지능 스피커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EFB36-0907-4963-9E70-168121C0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639516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98F6E3-E397-4F1D-A643-0D3616D2B8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1" y="4991791"/>
            <a:ext cx="1397000" cy="13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3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877284" y="870555"/>
            <a:ext cx="4437433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수익금 및 유통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2940"/>
              </p:ext>
            </p:extLst>
          </p:nvPr>
        </p:nvGraphicFramePr>
        <p:xfrm>
          <a:off x="2072943" y="2169995"/>
          <a:ext cx="8128000" cy="375313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048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9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카카오 메이커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메이커스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입점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해리포터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굿즈샵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대형마트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입점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및 문화센터 판매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프랜차이즈 매장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회사만의 오프라인 매장 오픈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820826" y="870555"/>
            <a:ext cx="2140330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경쟁사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33642" y="1840864"/>
            <a:ext cx="4137570" cy="41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9"/>
          <a:srcRect l="18571" t="14961" r="18486" b="12917"/>
          <a:stretch>
            <a:fillRect/>
          </a:stretch>
        </p:blipFill>
        <p:spPr bwMode="auto">
          <a:xfrm>
            <a:off x="6182438" y="1924334"/>
            <a:ext cx="2535868" cy="1937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27459" y="3575713"/>
            <a:ext cx="2681940" cy="21426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5830324"/>
            <a:ext cx="1981200" cy="1370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128495" y="870555"/>
            <a:ext cx="3905236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SWOT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0D604-0502-48F2-A0F9-313A1BCDA615}"/>
              </a:ext>
            </a:extLst>
          </p:cNvPr>
          <p:cNvGrpSpPr/>
          <p:nvPr/>
        </p:nvGrpSpPr>
        <p:grpSpPr>
          <a:xfrm>
            <a:off x="1494024" y="1948903"/>
            <a:ext cx="9203952" cy="4196293"/>
            <a:chOff x="1613140" y="1622617"/>
            <a:chExt cx="9203952" cy="41962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CD4E58-E49B-4944-964D-9AE1C5D5691E}"/>
                </a:ext>
              </a:extLst>
            </p:cNvPr>
            <p:cNvSpPr/>
            <p:nvPr/>
          </p:nvSpPr>
          <p:spPr>
            <a:xfrm>
              <a:off x="1613140" y="2062563"/>
              <a:ext cx="4482860" cy="13664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독자적인 인공지능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퍼포먼스로 동심자극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 문화 선도 주자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 키트로 보급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BAD0F1-0495-4625-B933-A649B836BA10}"/>
                </a:ext>
              </a:extLst>
            </p:cNvPr>
            <p:cNvSpPr/>
            <p:nvPr/>
          </p:nvSpPr>
          <p:spPr>
            <a:xfrm>
              <a:off x="6334232" y="2062562"/>
              <a:ext cx="4482860" cy="13664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재료비가 저렴하지 않다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향후 기술 고도화 필요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제품 목적에 따른 수요 분석 필요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9F94F9-917F-4D81-82E7-AAD3B9800535}"/>
                </a:ext>
              </a:extLst>
            </p:cNvPr>
            <p:cNvSpPr/>
            <p:nvPr/>
          </p:nvSpPr>
          <p:spPr>
            <a:xfrm>
              <a:off x="1613140" y="4018782"/>
              <a:ext cx="4482860" cy="18001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해리포터 브랜드 값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 전성 시대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코딩 교육 열풍화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창의적 인재 양성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캐릭터 관련 상품 증가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DB32E5-3C16-4D9F-984C-87F16C194C57}"/>
                </a:ext>
              </a:extLst>
            </p:cNvPr>
            <p:cNvSpPr/>
            <p:nvPr/>
          </p:nvSpPr>
          <p:spPr>
            <a:xfrm>
              <a:off x="6334232" y="4018779"/>
              <a:ext cx="4482860" cy="180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인공지능 성능 경쟁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브랜드 저작권 문제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메이커에 대한 확산이 느림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4D1367-599A-4B3F-82B7-0A3669A3B0CD}"/>
                </a:ext>
              </a:extLst>
            </p:cNvPr>
            <p:cNvSpPr/>
            <p:nvPr/>
          </p:nvSpPr>
          <p:spPr>
            <a:xfrm>
              <a:off x="6334232" y="1622618"/>
              <a:ext cx="4482860" cy="43994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WEAKNESS(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7B73ED5-12D1-4ED3-8C63-4F803E360D70}"/>
                </a:ext>
              </a:extLst>
            </p:cNvPr>
            <p:cNvSpPr/>
            <p:nvPr/>
          </p:nvSpPr>
          <p:spPr>
            <a:xfrm>
              <a:off x="1613140" y="1622617"/>
              <a:ext cx="4482860" cy="4399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STRENGTHS(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강점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94EB8D-FBBF-421A-A12D-7640C0725C2D}"/>
                </a:ext>
              </a:extLst>
            </p:cNvPr>
            <p:cNvSpPr/>
            <p:nvPr/>
          </p:nvSpPr>
          <p:spPr>
            <a:xfrm>
              <a:off x="6334232" y="3630600"/>
              <a:ext cx="4482860" cy="4399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THEATS(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위협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B0232BF-2FCB-489F-BFF7-B9481AB736B8}"/>
                </a:ext>
              </a:extLst>
            </p:cNvPr>
            <p:cNvSpPr/>
            <p:nvPr/>
          </p:nvSpPr>
          <p:spPr>
            <a:xfrm>
              <a:off x="1613140" y="3630599"/>
              <a:ext cx="4482860" cy="4399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OPPORTUNITIES(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58AD0D9-8F91-4BC4-A880-04514F110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06132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9699" name="Picture 3" descr="해리포터 판매량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4982" y="1782544"/>
            <a:ext cx="5514069" cy="180739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4349" y="3717890"/>
            <a:ext cx="5530828" cy="243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9BB8D4-AC30-4307-88B5-B39BE498FF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722" y="3138211"/>
            <a:ext cx="600075" cy="1162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A45D52-9F68-4FD0-86B2-C2397E8C8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0118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graphicFrame>
        <p:nvGraphicFramePr>
          <p:cNvPr id="32768" name="차트 32767">
            <a:extLst>
              <a:ext uri="{FF2B5EF4-FFF2-40B4-BE49-F238E27FC236}">
                <a16:creationId xmlns:a16="http://schemas.microsoft.com/office/drawing/2014/main" id="{D69B26B0-33E3-43C3-A1FD-45DDFCC0E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509497"/>
              </p:ext>
            </p:extLst>
          </p:nvPr>
        </p:nvGraphicFramePr>
        <p:xfrm>
          <a:off x="1915509" y="1748475"/>
          <a:ext cx="8128000" cy="486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444BE312-B85F-482D-9A67-7CD4DDFC2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491" y="3138211"/>
            <a:ext cx="600075" cy="11620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230FDB4-2C6E-4D19-8A57-FEF1FD100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1938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0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70829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5427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285A6C-67DC-49D1-8B32-51A14E173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176" y="1914972"/>
            <a:ext cx="6619648" cy="37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877812" y="870555"/>
            <a:ext cx="5652509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메이커의 시장규모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06952" y="2344000"/>
            <a:ext cx="10378096" cy="2841653"/>
            <a:chOff x="1081141" y="2892639"/>
            <a:chExt cx="10378096" cy="2841653"/>
          </a:xfrm>
        </p:grpSpPr>
        <p:pic>
          <p:nvPicPr>
            <p:cNvPr id="26" name="Picture 12" descr="메이커 교육통계에 대한 이미지 검색결과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1141" y="2892639"/>
              <a:ext cx="5040000" cy="2835988"/>
            </a:xfrm>
            <a:prstGeom prst="rect">
              <a:avLst/>
            </a:prstGeom>
            <a:noFill/>
          </p:spPr>
        </p:pic>
        <p:pic>
          <p:nvPicPr>
            <p:cNvPr id="9218" name="Picture 2" descr="기대 효과&#10; 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19237" y="2898305"/>
              <a:ext cx="5040000" cy="2835987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D98CD9-6BE2-4840-8163-4D0BFB519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1533" y="3095539"/>
            <a:ext cx="600075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B674D3-099D-4A0F-AD5A-0C3410A42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0392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098766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메이커인가</a:t>
            </a:r>
          </a:p>
        </p:txBody>
      </p:sp>
      <p:pic>
        <p:nvPicPr>
          <p:cNvPr id="3082" name="Picture 10" descr="관련 이미지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3996" y="1576835"/>
            <a:ext cx="5744009" cy="4818024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E0EEC8-8B07-40D0-AEBF-A67BAC92E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817" y="3138211"/>
            <a:ext cx="600075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F89AA0-352C-467C-8668-6F9939803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30624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992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추후 계획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726601" y="870555"/>
            <a:ext cx="4738798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우리의 추후계획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45058" name="AutoShape 2" descr="마블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2" name="Picture 6" descr="마블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2309" y="1894114"/>
            <a:ext cx="2820964" cy="4193177"/>
          </a:xfrm>
          <a:prstGeom prst="rect">
            <a:avLst/>
          </a:prstGeom>
          <a:noFill/>
        </p:spPr>
      </p:pic>
      <p:sp>
        <p:nvSpPr>
          <p:cNvPr id="45064" name="AutoShape 8" descr="주토피아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6" name="Picture 10" descr="주토피아에 대한 이미지 검색결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6105" y="1918368"/>
            <a:ext cx="2927460" cy="4195829"/>
          </a:xfrm>
          <a:prstGeom prst="rect">
            <a:avLst/>
          </a:prstGeom>
          <a:noFill/>
        </p:spPr>
      </p:pic>
      <p:pic>
        <p:nvPicPr>
          <p:cNvPr id="45068" name="Picture 12" descr="빅 히어로에 대한 이미지 검색결과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92908" y="1897039"/>
            <a:ext cx="2939044" cy="4208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“comma”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093689" y="1065627"/>
            <a:ext cx="4004622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Comma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5457046"/>
            <a:ext cx="1981200" cy="1619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27F16-1EAB-4EEF-A66E-85DEA7D14DCB}"/>
              </a:ext>
            </a:extLst>
          </p:cNvPr>
          <p:cNvSpPr/>
          <p:nvPr/>
        </p:nvSpPr>
        <p:spPr>
          <a:xfrm>
            <a:off x="3769081" y="5889657"/>
            <a:ext cx="46538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안녕하세요 저희는 팀 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“comma” </a:t>
            </a:r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97" y="2870858"/>
            <a:ext cx="600075" cy="1162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4642" y="2834282"/>
            <a:ext cx="586560" cy="11620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60896" y="1901952"/>
            <a:ext cx="2499931" cy="346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08FF17-AD6A-46E0-B360-3E562628D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03868" y="5387784"/>
            <a:ext cx="2343150" cy="714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AD0026-BC8A-40AB-9C14-57006334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487650" y="5387784"/>
            <a:ext cx="2343150" cy="714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90867-7842-41C9-A1AA-94B9BD28A379}"/>
              </a:ext>
            </a:extLst>
          </p:cNvPr>
          <p:cNvSpPr/>
          <p:nvPr/>
        </p:nvSpPr>
        <p:spPr>
          <a:xfrm>
            <a:off x="1976476" y="5457888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박지영</a:t>
            </a:r>
            <a:endParaRPr lang="ko-KR" altLang="en-US" sz="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50C405-FF96-4F68-9DF0-991B949E4109}"/>
              </a:ext>
            </a:extLst>
          </p:cNvPr>
          <p:cNvSpPr/>
          <p:nvPr/>
        </p:nvSpPr>
        <p:spPr>
          <a:xfrm>
            <a:off x="9289650" y="5477825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정현서</a:t>
            </a:r>
          </a:p>
        </p:txBody>
      </p:sp>
      <p:sp>
        <p:nvSpPr>
          <p:cNvPr id="26" name="사각형 설명선 25"/>
          <p:cNvSpPr/>
          <p:nvPr/>
        </p:nvSpPr>
        <p:spPr>
          <a:xfrm>
            <a:off x="4325019" y="1292352"/>
            <a:ext cx="3523488" cy="1621536"/>
          </a:xfrm>
          <a:prstGeom prst="wedgeRectCallout">
            <a:avLst>
              <a:gd name="adj1" fmla="val -48169"/>
              <a:gd name="adj2" fmla="val 67011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4306731" y="3285744"/>
            <a:ext cx="3523488" cy="1621536"/>
          </a:xfrm>
          <a:prstGeom prst="wedgeRectCallout">
            <a:avLst>
              <a:gd name="adj1" fmla="val 50793"/>
              <a:gd name="adj2" fmla="val 61748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337211" y="1792224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및 발표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1115" y="3761232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 및 개발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" name="Picture 3" descr="https://pbs.twimg.com/profile_images/645882322810568704/O1pXuI-Q.jpg"/>
          <p:cNvPicPr>
            <a:picLocks noChangeAspect="1" noChangeArrowheads="1"/>
          </p:cNvPicPr>
          <p:nvPr/>
        </p:nvPicPr>
        <p:blipFill>
          <a:blip r:embed="rId9"/>
          <a:srcRect l="10669" r="12188"/>
          <a:stretch>
            <a:fillRect/>
          </a:stretch>
        </p:blipFill>
        <p:spPr bwMode="auto">
          <a:xfrm>
            <a:off x="1132206" y="1519320"/>
            <a:ext cx="2845341" cy="36884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385174" y="1580605"/>
            <a:ext cx="2674620" cy="35661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53E05D-99E9-4230-8ABD-4B6A7DE0C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840" y="3097571"/>
            <a:ext cx="600075" cy="11620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95761B8-585A-4B60-BE40-2285EBD90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9600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390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메이커란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43676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79080" y="979714"/>
            <a:ext cx="6833841" cy="101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우리는 메이커 라고 합니다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  <a:endParaRPr lang="ko-KR" altLang="en-US" sz="6000" dirty="0">
              <a:solidFill>
                <a:srgbClr val="000000"/>
              </a:solidFill>
              <a:latin typeface="Harry P" panose="00000400000000000000" pitchFamily="2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1363196" y="2549495"/>
            <a:ext cx="4174148" cy="31306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6532" y="2033516"/>
            <a:ext cx="3121926" cy="416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25471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468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해커스 란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43676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47851" y="1309551"/>
            <a:ext cx="6457406" cy="484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F5A007-4F85-40B3-8CF4-FEA04E99E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840" y="3097571"/>
            <a:ext cx="600075" cy="1162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BF89A9-936B-4D70-BDC2-E75D3DFBF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9600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보헤미안 랩소디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DCFD8-24CD-4721-90F2-FEBC197644B2}"/>
              </a:ext>
            </a:extLst>
          </p:cNvPr>
          <p:cNvSpPr txBox="1"/>
          <p:nvPr/>
        </p:nvSpPr>
        <p:spPr>
          <a:xfrm>
            <a:off x="0" y="322894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저희는 메이커 문화를 이끌어갈 기업으로 성장할 것입니다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821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콤마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07DB79-DC5D-46DA-9428-BEE2704089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903" y="1926345"/>
            <a:ext cx="4380216" cy="4931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06C774-2CC6-4794-8EAD-FAB1B3F6ADB2}"/>
              </a:ext>
            </a:extLst>
          </p:cNvPr>
          <p:cNvSpPr txBox="1"/>
          <p:nvPr/>
        </p:nvSpPr>
        <p:spPr>
          <a:xfrm>
            <a:off x="2399765" y="1348360"/>
            <a:ext cx="7630615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“Q&amp;A” start!</a:t>
            </a:r>
            <a:endParaRPr lang="ko-KR" altLang="en-US" sz="11500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114B8-C5E2-4F83-9D52-273AF0F9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893" y="2189438"/>
            <a:ext cx="5114107" cy="4668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677" y="2431764"/>
            <a:ext cx="4565488" cy="44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534194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중요할까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0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2328" y="1922218"/>
            <a:ext cx="5151981" cy="441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7871" y="2643597"/>
            <a:ext cx="6249988" cy="3086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6" name="직선 연결선 25"/>
          <p:cNvCxnSpPr/>
          <p:nvPr/>
        </p:nvCxnSpPr>
        <p:spPr>
          <a:xfrm>
            <a:off x="6152606" y="3526972"/>
            <a:ext cx="4924697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312228" y="4580709"/>
            <a:ext cx="598714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064035" y="4985657"/>
            <a:ext cx="1297576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5072742" y="4767943"/>
            <a:ext cx="6252755" cy="174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18353" y="1959593"/>
            <a:ext cx="5638709" cy="4287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4" name="직선 연결선 33"/>
          <p:cNvCxnSpPr/>
          <p:nvPr/>
        </p:nvCxnSpPr>
        <p:spPr>
          <a:xfrm>
            <a:off x="3810001" y="5064035"/>
            <a:ext cx="521643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8743" y="5286104"/>
            <a:ext cx="2865120" cy="174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502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꿈이 현실로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282" y="2043596"/>
            <a:ext cx="4965868" cy="48144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EC16B7-B3C9-4013-BAB9-33E47E82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C3EACB-8488-449A-A1A4-42098604E2A8}"/>
              </a:ext>
            </a:extLst>
          </p:cNvPr>
          <p:cNvSpPr txBox="1"/>
          <p:nvPr/>
        </p:nvSpPr>
        <p:spPr>
          <a:xfrm>
            <a:off x="1112364" y="2214269"/>
            <a:ext cx="6481261" cy="1019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6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91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618673" y="870555"/>
            <a:ext cx="3066865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린 캔버스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6133" y="1687214"/>
            <a:ext cx="8890907" cy="445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209BBB-2AD5-4E7E-8AA8-16B6F65712FE}"/>
              </a:ext>
            </a:extLst>
          </p:cNvPr>
          <p:cNvSpPr/>
          <p:nvPr/>
        </p:nvSpPr>
        <p:spPr>
          <a:xfrm>
            <a:off x="1716133" y="2095077"/>
            <a:ext cx="1886049" cy="3075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3040" y="2677885"/>
            <a:ext cx="4377609" cy="2279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9"/>
          <a:srcRect l="11565" r="23081"/>
          <a:stretch>
            <a:fillRect/>
          </a:stretch>
        </p:blipFill>
        <p:spPr bwMode="auto">
          <a:xfrm>
            <a:off x="6425197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808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10"/>
          <a:srcRect l="11565" r="23081"/>
          <a:stretch>
            <a:fillRect/>
          </a:stretch>
        </p:blipFill>
        <p:spPr bwMode="auto">
          <a:xfrm>
            <a:off x="1252306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오른쪽 화살표 25"/>
          <p:cNvSpPr/>
          <p:nvPr/>
        </p:nvSpPr>
        <p:spPr>
          <a:xfrm>
            <a:off x="5508172" y="3683726"/>
            <a:ext cx="1175657" cy="64008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0938" y="2220984"/>
            <a:ext cx="1917454" cy="341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88392" y="2220984"/>
            <a:ext cx="1919805" cy="34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AutoShape 4" descr="화살표에 대한 이미지 검색결과">
            <a:extLst>
              <a:ext uri="{FF2B5EF4-FFF2-40B4-BE49-F238E27FC236}">
                <a16:creationId xmlns:a16="http://schemas.microsoft.com/office/drawing/2014/main" id="{D2486D6B-C700-4EEB-B451-25225C797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[SHANA]Untitled Project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0DB1A239-30FC-4C57-9956-5E0E044C4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295114" y="1805169"/>
            <a:ext cx="2918559" cy="49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06889A-78F5-4FDE-8EC9-6AFE62CAC0C6}"/>
              </a:ext>
            </a:extLst>
          </p:cNvPr>
          <p:cNvSpPr/>
          <p:nvPr/>
        </p:nvSpPr>
        <p:spPr>
          <a:xfrm>
            <a:off x="210074" y="316354"/>
            <a:ext cx="2808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9E4CC-7A32-49FD-A231-9D014C10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C0A26-EEF6-4D21-A825-9EBD5333F0F5}"/>
              </a:ext>
            </a:extLst>
          </p:cNvPr>
          <p:cNvSpPr txBox="1"/>
          <p:nvPr/>
        </p:nvSpPr>
        <p:spPr>
          <a:xfrm>
            <a:off x="4472799" y="870555"/>
            <a:ext cx="3219151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u="sng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의문점은</a:t>
            </a:r>
            <a:r>
              <a:rPr lang="en-US" altLang="ko-KR" sz="7200" u="sng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7200" u="sng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30C21A-4803-4B5D-9EBF-89E9294F6A3C}"/>
              </a:ext>
            </a:extLst>
          </p:cNvPr>
          <p:cNvGrpSpPr/>
          <p:nvPr/>
        </p:nvGrpSpPr>
        <p:grpSpPr>
          <a:xfrm>
            <a:off x="2528569" y="2746020"/>
            <a:ext cx="7134862" cy="1365961"/>
            <a:chOff x="2508130" y="2847170"/>
            <a:chExt cx="7134862" cy="13659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77FD69-FD71-4B4F-821E-E41C4396A7C7}"/>
                </a:ext>
              </a:extLst>
            </p:cNvPr>
            <p:cNvSpPr txBox="1"/>
            <p:nvPr/>
          </p:nvSpPr>
          <p:spPr>
            <a:xfrm>
              <a:off x="2508130" y="2847170"/>
              <a:ext cx="7121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기존 인공지능과의 차별점이 없다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2E944-9E7F-4F4F-A8F1-028B81E80CDE}"/>
                </a:ext>
              </a:extLst>
            </p:cNvPr>
            <p:cNvSpPr txBox="1"/>
            <p:nvPr/>
          </p:nvSpPr>
          <p:spPr>
            <a:xfrm>
              <a:off x="2521756" y="3628356"/>
              <a:ext cx="7121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해리포터 저작권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6CF1521-2797-4FC3-AAAC-0573B0B63C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7D7DED-9E95-4BEE-B57B-9A5C56D1F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BAAEED-F4EC-4880-9D71-5669D3E25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C87538-5855-4EFF-B571-EBEC5B58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82F8FD-48B3-4D32-994E-B78B0C7DA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81F028-CBA5-47F5-9449-99BD966B7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0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30949" y="870555"/>
            <a:ext cx="693010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마케팅 및 마케팅 대상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45" name="Picture 9" descr="텀블벅에 대한 이미지 검색결과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1763691"/>
            <a:ext cx="3607558" cy="1018841"/>
          </a:xfrm>
          <a:prstGeom prst="rect">
            <a:avLst/>
          </a:prstGeom>
          <a:noFill/>
        </p:spPr>
      </p:pic>
      <p:pic>
        <p:nvPicPr>
          <p:cNvPr id="39947" name="Picture 11" descr="와디즈에 대한 이미지 검색결과"/>
          <p:cNvPicPr>
            <a:picLocks noChangeAspect="1" noChangeArrowheads="1"/>
          </p:cNvPicPr>
          <p:nvPr/>
        </p:nvPicPr>
        <p:blipFill>
          <a:blip r:embed="rId9" cstate="print"/>
          <a:srcRect t="23509" b="24153"/>
          <a:stretch>
            <a:fillRect/>
          </a:stretch>
        </p:blipFill>
        <p:spPr bwMode="auto">
          <a:xfrm>
            <a:off x="1464812" y="3002511"/>
            <a:ext cx="3448383" cy="1015214"/>
          </a:xfrm>
          <a:prstGeom prst="rect">
            <a:avLst/>
          </a:prstGeom>
          <a:noFill/>
        </p:spPr>
      </p:pic>
      <p:pic>
        <p:nvPicPr>
          <p:cNvPr id="39949" name="Picture 13" descr="킥스타터에 대한 이미지 검색결과"/>
          <p:cNvPicPr>
            <a:picLocks noChangeAspect="1" noChangeArrowheads="1"/>
          </p:cNvPicPr>
          <p:nvPr/>
        </p:nvPicPr>
        <p:blipFill>
          <a:blip r:embed="rId10"/>
          <a:srcRect t="25631" b="21366"/>
          <a:stretch>
            <a:fillRect/>
          </a:stretch>
        </p:blipFill>
        <p:spPr bwMode="auto">
          <a:xfrm>
            <a:off x="1464812" y="4612944"/>
            <a:ext cx="4212657" cy="669854"/>
          </a:xfrm>
          <a:prstGeom prst="rect">
            <a:avLst/>
          </a:prstGeom>
          <a:noFill/>
        </p:spPr>
      </p:pic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55" name="Picture 19" descr="메이커 페어에 대한 이미지 검색결과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38315" y="1571955"/>
            <a:ext cx="2192788" cy="2192788"/>
          </a:xfrm>
          <a:prstGeom prst="rect">
            <a:avLst/>
          </a:prstGeom>
          <a:noFill/>
        </p:spPr>
      </p:pic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67" name="Picture 31" descr="https://postfiles.pstatic.net/MjAxODEwMDJfMjAy/MDAxNTM4NDYzODgxMTIy.ZbdcvxGfkfsRHPBetZwwuzdYrLMAeSxthlstbcKKmj4g.4Uz1BwKgg2VVw-cl6gwg-V6IcMtEH7xtmh1fGNgm6igg.PNG.seouledu2012/1002_2018_%EC%84%9C%EC%9A%B8%ED%95%99%EC%83%9D_%EB%A9%94%EC%9D%B4%EC%BB%A4_%EA%B4%B4%EC%A7%9C_%EC%B6%95%EC%A0%9C_%EC%8D%B8%EB%84%A4%EC%9D%BC.png?type=w96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33957" y="3821374"/>
            <a:ext cx="2212452" cy="2212452"/>
          </a:xfrm>
          <a:prstGeom prst="rect">
            <a:avLst/>
          </a:prstGeom>
          <a:noFill/>
        </p:spPr>
      </p:pic>
      <p:pic>
        <p:nvPicPr>
          <p:cNvPr id="39969" name="Picture 33" descr="서울교육청에 대한 이미지 검색결과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64812" y="2090974"/>
            <a:ext cx="9335681" cy="3340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4931</TotalTime>
  <Words>362</Words>
  <Application>Microsoft Office PowerPoint</Application>
  <PresentationFormat>와이드스크린</PresentationFormat>
  <Paragraphs>108</Paragraphs>
  <Slides>22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빙그레체</vt:lpstr>
      <vt:lpstr>Harry P</vt:lpstr>
      <vt:lpstr>Rage Italic</vt:lpstr>
      <vt:lpstr>서울남산 장체B</vt:lpstr>
      <vt:lpstr>맑은 고딕</vt:lpstr>
      <vt:lpstr>배달의민족 주아</vt:lpstr>
      <vt:lpstr>Arial</vt:lpstr>
      <vt:lpstr>배달의민족 연성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Chigwan</dc:creator>
  <cp:lastModifiedBy>jung hyunseo</cp:lastModifiedBy>
  <cp:revision>126</cp:revision>
  <dcterms:created xsi:type="dcterms:W3CDTF">2019-03-31T15:40:27Z</dcterms:created>
  <dcterms:modified xsi:type="dcterms:W3CDTF">2019-10-19T13:33:58Z</dcterms:modified>
</cp:coreProperties>
</file>